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59" r:id="rId6"/>
    <p:sldId id="265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01" autoAdjust="0"/>
    <p:restoredTop sz="94660"/>
  </p:normalViewPr>
  <p:slideViewPr>
    <p:cSldViewPr>
      <p:cViewPr varScale="1">
        <p:scale>
          <a:sx n="69" d="100"/>
          <a:sy n="69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D789C-DFA0-4193-A208-2A76E82E8039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65BBC-2DD6-4594-88DD-7CE9FEF693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48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35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01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01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5BBC-2DD6-4594-88DD-7CE9FEF6937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6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bizness-inkubator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2300"/>
            <a:ext cx="3714750" cy="5327650"/>
          </a:xfrm>
          <a:prstGeom prst="rect">
            <a:avLst/>
          </a:prstGeom>
          <a:noFill/>
        </p:spPr>
      </p:pic>
      <p:sp>
        <p:nvSpPr>
          <p:cNvPr id="3074" name="Rectangle 2" descr="bizness-inkubator"/>
          <p:cNvSpPr>
            <a:spLocks noGrp="1" noChangeArrowheads="1"/>
          </p:cNvSpPr>
          <p:nvPr>
            <p:ph type="ctrTitle"/>
          </p:nvPr>
        </p:nvSpPr>
        <p:spPr>
          <a:xfrm>
            <a:off x="687388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40200" y="3933825"/>
            <a:ext cx="4311650" cy="1752600"/>
          </a:xfrm>
          <a:gradFill rotWithShape="1">
            <a:gsLst>
              <a:gs pos="0">
                <a:srgbClr val="FFCC00">
                  <a:alpha val="80000"/>
                </a:srgbClr>
              </a:gs>
              <a:gs pos="50000">
                <a:schemeClr val="bg1"/>
              </a:gs>
              <a:gs pos="100000">
                <a:srgbClr val="FFCC00">
                  <a:alpha val="80000"/>
                </a:srgbClr>
              </a:gs>
            </a:gsLst>
            <a:lin ang="5400000" scaled="1"/>
          </a:gradFill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6F6F440-DFCA-4B0C-9130-4F1678B840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87BB3-9918-4C40-809A-E93157216D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0B422-600A-4A1F-BAC0-78C7DD960D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99C0C-FF46-4CF9-A8FA-53F2CE2826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E0C66-F7B8-4EF9-9843-80AB22815D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3A7E5-C3D4-479A-89A1-FC26AA61F2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0ABA0-C277-4318-8F57-3CE17689FD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06C6E-CAD8-431B-92DE-2AFA9DDB73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81D63-51F3-4F38-B7A6-7829F5970C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39AB3-BDE4-4F20-A59A-B9AF4845D3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C1FC7-F13A-4EEA-B2F2-2679EFF882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 descr="bizness-inkubator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0"/>
            <a:ext cx="8172450" cy="1431925"/>
          </a:xfrm>
          <a:prstGeom prst="rect">
            <a:avLst/>
          </a:prstGeom>
          <a:blipFill dpi="0" rotWithShape="1">
            <a:blip r:embed="rId13" cstate="print">
              <a:alphaModFix amt="40000"/>
            </a:blip>
            <a:srcRect/>
            <a:stretch>
              <a:fillRect/>
            </a:stretch>
          </a:blipFill>
          <a:ln w="9525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9A9B13-8281-4C2A-994A-64B862F6471C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1032" name="Picture 8" descr="bizness-inkubator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003300" cy="14382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 descr="bizness-inkubator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ru-RU" dirty="0" smtClean="0"/>
              <a:t>Коммуникационные технологии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200" dirty="0" smtClean="0"/>
              <a:t>Коммуникативный </a:t>
            </a:r>
            <a:r>
              <a:rPr lang="ru-RU" sz="3200" dirty="0" smtClean="0"/>
              <a:t>процесс</a:t>
            </a:r>
          </a:p>
          <a:p>
            <a:r>
              <a:rPr lang="ru-RU" sz="3200" dirty="0" smtClean="0"/>
              <a:t>(модели)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1256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ru-RU" sz="2600" dirty="0" smtClean="0"/>
              <a:t>представление </a:t>
            </a:r>
            <a:r>
              <a:rPr lang="ru-RU" sz="2600" dirty="0"/>
              <a:t>о скорости и количестве передаваемой информации. </a:t>
            </a:r>
            <a:endParaRPr lang="ru-RU" sz="26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600" dirty="0" smtClean="0"/>
              <a:t>ограничения</a:t>
            </a:r>
            <a:r>
              <a:rPr lang="en-US" sz="2600" dirty="0" smtClean="0"/>
              <a:t>:</a:t>
            </a:r>
            <a:endParaRPr lang="ru-RU" sz="2600" dirty="0"/>
          </a:p>
          <a:p>
            <a:pPr lvl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/>
              <a:t>Она механистична - отражает преимущественно технические способы коммуникации, человек включается в нее лишь в качестве “источника” или “приемника” информации;</a:t>
            </a:r>
          </a:p>
          <a:p>
            <a:pPr lvl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/>
              <a:t>Она абстрагируется от содержания, </a:t>
            </a:r>
            <a:r>
              <a:rPr lang="ru-RU" sz="2400" dirty="0" smtClean="0"/>
              <a:t>смысла </a:t>
            </a:r>
            <a:r>
              <a:rPr lang="ru-RU" sz="2400" dirty="0"/>
              <a:t>передаваемой информации, уделяя внимание только ее количеству;</a:t>
            </a:r>
          </a:p>
          <a:p>
            <a:pPr lvl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/>
              <a:t>Коммуникативный процесс в данной модели носит линейный, однонаправленный характер, обратная связь отсутствует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33334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12568"/>
          </a:xfrm>
        </p:spPr>
        <p:txBody>
          <a:bodyPr/>
          <a:lstStyle/>
          <a:p>
            <a:pPr marL="0" indent="0" algn="just" hangingPunct="0">
              <a:buNone/>
            </a:pPr>
            <a:r>
              <a:rPr lang="ru-RU" sz="2800" dirty="0"/>
              <a:t>В коммуникационной модели </a:t>
            </a:r>
            <a:r>
              <a:rPr lang="ru-RU" sz="2800" dirty="0">
                <a:solidFill>
                  <a:srgbClr val="002060"/>
                </a:solidFill>
              </a:rPr>
              <a:t>У. </a:t>
            </a:r>
            <a:r>
              <a:rPr lang="ru-RU" sz="2800" dirty="0" err="1">
                <a:solidFill>
                  <a:srgbClr val="002060"/>
                </a:solidFill>
              </a:rPr>
              <a:t>Шрамма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/>
              <a:t>коммуникация определяется как установление контакта между отправителем и получателем с помощью сообщения. В одной из своих моделей </a:t>
            </a:r>
            <a:r>
              <a:rPr lang="ru-RU" sz="2800" dirty="0">
                <a:solidFill>
                  <a:srgbClr val="002060"/>
                </a:solidFill>
              </a:rPr>
              <a:t>У. </a:t>
            </a:r>
            <a:r>
              <a:rPr lang="ru-RU" sz="2800" dirty="0" err="1">
                <a:solidFill>
                  <a:srgbClr val="002060"/>
                </a:solidFill>
              </a:rPr>
              <a:t>Шрамм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/>
              <a:t>вводит интерпретатора и обратную связь, делая модель саморегулирующейся. В такой ситуации действие превращается во взаимодействие, а такая линейная коммуникация рассматривается как </a:t>
            </a:r>
            <a:r>
              <a:rPr lang="ru-RU" sz="2800" b="1" i="1" dirty="0"/>
              <a:t>взаимодействие</a:t>
            </a:r>
            <a:r>
              <a:rPr lang="ru-RU" sz="2800" b="1" dirty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67335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12568"/>
          </a:xfrm>
        </p:spPr>
        <p:txBody>
          <a:bodyPr/>
          <a:lstStyle/>
          <a:p>
            <a:pPr marL="0" indent="0" algn="just" hangingPunct="0">
              <a:buNone/>
            </a:pPr>
            <a:r>
              <a:rPr lang="ru-RU" sz="2700" i="1" dirty="0" smtClean="0"/>
              <a:t>Кибернетическая</a:t>
            </a:r>
            <a:r>
              <a:rPr lang="ru-RU" sz="2700" dirty="0" smtClean="0"/>
              <a:t> </a:t>
            </a:r>
            <a:r>
              <a:rPr lang="ru-RU" sz="2700" i="1" dirty="0" smtClean="0"/>
              <a:t>модель </a:t>
            </a:r>
            <a:r>
              <a:rPr lang="ru-RU" sz="2700" i="1" dirty="0">
                <a:solidFill>
                  <a:srgbClr val="002060"/>
                </a:solidFill>
              </a:rPr>
              <a:t>Н. Винера </a:t>
            </a:r>
            <a:r>
              <a:rPr lang="ru-RU" sz="2700" dirty="0" smtClean="0"/>
              <a:t>– развита на основе концепции </a:t>
            </a:r>
            <a:r>
              <a:rPr lang="ru-RU" sz="2700" dirty="0"/>
              <a:t>обратной связи как канала информации, позволяющей противодействовать отклонению управляемой величины от управляющей</a:t>
            </a:r>
            <a:r>
              <a:rPr lang="ru-RU" sz="2700" dirty="0" smtClean="0"/>
              <a:t>.</a:t>
            </a:r>
          </a:p>
          <a:p>
            <a:pPr marL="0" indent="0" algn="just" hangingPunct="0">
              <a:buNone/>
            </a:pPr>
            <a:r>
              <a:rPr lang="ru-RU" sz="2700" i="1" dirty="0" smtClean="0"/>
              <a:t>Модель </a:t>
            </a:r>
            <a:r>
              <a:rPr lang="ru-RU" sz="2700" i="1" dirty="0">
                <a:solidFill>
                  <a:srgbClr val="002060"/>
                </a:solidFill>
              </a:rPr>
              <a:t>К. Левина </a:t>
            </a:r>
            <a:r>
              <a:rPr lang="ru-RU" sz="2700" dirty="0" smtClean="0"/>
              <a:t>основанная на системе </a:t>
            </a:r>
            <a:r>
              <a:rPr lang="ru-RU" sz="2700" dirty="0"/>
              <a:t>«информационных привратников</a:t>
            </a:r>
            <a:r>
              <a:rPr lang="ru-RU" sz="2700" dirty="0" smtClean="0"/>
              <a:t>» -  людей, </a:t>
            </a:r>
            <a:r>
              <a:rPr lang="ru-RU" sz="2700" dirty="0"/>
              <a:t>которые служат </a:t>
            </a:r>
            <a:r>
              <a:rPr lang="ru-RU" sz="2700" dirty="0" err="1"/>
              <a:t>воспринимателями</a:t>
            </a:r>
            <a:r>
              <a:rPr lang="ru-RU" sz="2700" dirty="0"/>
              <a:t> и интерпретаторами новостей для своей малой группы. Информационные привратники оценивают входящий поток сообщений на основе собственных критериев степени важности новостей. </a:t>
            </a:r>
          </a:p>
        </p:txBody>
      </p:sp>
    </p:spTree>
    <p:extLst>
      <p:ext uri="{BB962C8B-B14F-4D97-AF65-F5344CB8AC3E}">
        <p14:creationId xmlns:p14="http://schemas.microsoft.com/office/powerpoint/2010/main" val="3505210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12568"/>
          </a:xfrm>
        </p:spPr>
        <p:txBody>
          <a:bodyPr/>
          <a:lstStyle/>
          <a:p>
            <a:pPr marL="0" indent="0" algn="just" hangingPunct="0">
              <a:buNone/>
            </a:pPr>
            <a:r>
              <a:rPr lang="ru-RU" sz="2800" i="1" dirty="0"/>
              <a:t>М</a:t>
            </a:r>
            <a:r>
              <a:rPr lang="ru-RU" sz="2800" i="1" dirty="0" smtClean="0"/>
              <a:t>одель </a:t>
            </a:r>
            <a:r>
              <a:rPr lang="ru-RU" sz="2800" i="1" dirty="0">
                <a:solidFill>
                  <a:srgbClr val="002060"/>
                </a:solidFill>
              </a:rPr>
              <a:t>Т. </a:t>
            </a:r>
            <a:r>
              <a:rPr lang="ru-RU" sz="2800" i="1" dirty="0" err="1">
                <a:solidFill>
                  <a:srgbClr val="002060"/>
                </a:solidFill>
              </a:rPr>
              <a:t>Ньюкомба</a:t>
            </a:r>
            <a:r>
              <a:rPr lang="ru-RU" sz="2800" dirty="0"/>
              <a:t>, представленная в виде равностороннего треугольника с вершинами, которые соответствуют </a:t>
            </a:r>
            <a:r>
              <a:rPr lang="ru-RU" sz="2800" dirty="0" err="1"/>
              <a:t>коммуниканту</a:t>
            </a:r>
            <a:r>
              <a:rPr lang="ru-RU" sz="2800" dirty="0"/>
              <a:t>, коммуникатору и социальной ситуации. Взаимодействие </a:t>
            </a:r>
            <a:r>
              <a:rPr lang="ru-RU" sz="2800" dirty="0" err="1"/>
              <a:t>коммуниканта</a:t>
            </a:r>
            <a:r>
              <a:rPr lang="ru-RU" sz="2800" dirty="0"/>
              <a:t> с коммуникатором осуществляется в двух вариантах - с учетом социальной ситуации без </a:t>
            </a:r>
            <a:r>
              <a:rPr lang="ru-RU" sz="2800" dirty="0" smtClean="0"/>
              <a:t>учета </a:t>
            </a:r>
            <a:r>
              <a:rPr lang="ru-RU" sz="2800" dirty="0"/>
              <a:t>ее влияния</a:t>
            </a:r>
            <a:r>
              <a:rPr lang="ru-RU" sz="2800" dirty="0" smtClean="0"/>
              <a:t>.</a:t>
            </a:r>
          </a:p>
          <a:p>
            <a:pPr marL="0" indent="0" algn="just" hangingPunct="0">
              <a:buNone/>
            </a:pPr>
            <a:r>
              <a:rPr lang="ru-RU" sz="2800" dirty="0"/>
              <a:t>Модель </a:t>
            </a:r>
            <a:r>
              <a:rPr lang="ru-RU" sz="2800" dirty="0" err="1"/>
              <a:t>Т.Ньюкомба</a:t>
            </a:r>
            <a:r>
              <a:rPr lang="ru-RU" sz="2800" dirty="0"/>
              <a:t> была усовершенствована </a:t>
            </a:r>
            <a:r>
              <a:rPr lang="ru-RU" sz="2800" dirty="0" err="1">
                <a:solidFill>
                  <a:srgbClr val="002060"/>
                </a:solidFill>
              </a:rPr>
              <a:t>Уэстли</a:t>
            </a:r>
            <a:r>
              <a:rPr lang="ru-RU" sz="2800" dirty="0">
                <a:solidFill>
                  <a:srgbClr val="002060"/>
                </a:solidFill>
              </a:rPr>
              <a:t> – </a:t>
            </a:r>
            <a:r>
              <a:rPr lang="ru-RU" sz="2800" dirty="0" smtClean="0">
                <a:solidFill>
                  <a:srgbClr val="002060"/>
                </a:solidFill>
              </a:rPr>
              <a:t>Мак </a:t>
            </a:r>
            <a:r>
              <a:rPr lang="ru-RU" sz="2800" dirty="0" err="1" smtClean="0">
                <a:solidFill>
                  <a:srgbClr val="002060"/>
                </a:solidFill>
              </a:rPr>
              <a:t>Лином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/>
              <a:t>путем преобразования треугольника в квадрат – четвертая вершина представляет собой редакторскую функцию коммуникации.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821243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582866"/>
            <a:ext cx="4799206" cy="242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197454"/>
            <a:ext cx="4932040" cy="2541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447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 smtClean="0"/>
              <a:t>Модель </a:t>
            </a:r>
            <a:r>
              <a:rPr lang="ru-RU" sz="2800" i="1" dirty="0" smtClean="0">
                <a:solidFill>
                  <a:srgbClr val="002060"/>
                </a:solidFill>
              </a:rPr>
              <a:t>Г</a:t>
            </a:r>
            <a:r>
              <a:rPr lang="ru-RU" sz="2800" i="1" dirty="0">
                <a:solidFill>
                  <a:srgbClr val="002060"/>
                </a:solidFill>
              </a:rPr>
              <a:t>. </a:t>
            </a:r>
            <a:r>
              <a:rPr lang="ru-RU" sz="2800" i="1" dirty="0" err="1" smtClean="0">
                <a:solidFill>
                  <a:srgbClr val="002060"/>
                </a:solidFill>
              </a:rPr>
              <a:t>Малецке</a:t>
            </a:r>
            <a:r>
              <a:rPr lang="ru-RU" sz="2800" i="1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/>
              <a:t>– к традиционным </a:t>
            </a:r>
            <a:r>
              <a:rPr lang="ru-RU" sz="2800" dirty="0"/>
              <a:t>компонентам коммуникации </a:t>
            </a:r>
            <a:r>
              <a:rPr lang="ru-RU" sz="2800" dirty="0" smtClean="0"/>
              <a:t>добавлены </a:t>
            </a:r>
            <a:r>
              <a:rPr lang="ru-RU" sz="2800" dirty="0"/>
              <a:t>понятия «имиджа коммуникатора» и «имиджа получателя», позволяющие определить степень давления на коммуникатора содержания сообщения и характеристик информационного канала, а на получателя – сообщения и информационного канала.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14017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8568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 smtClean="0"/>
              <a:t>Двухступенчатая модель </a:t>
            </a:r>
            <a:r>
              <a:rPr lang="ru-RU" sz="2800" i="1" dirty="0" smtClean="0">
                <a:solidFill>
                  <a:srgbClr val="002060"/>
                </a:solidFill>
              </a:rPr>
              <a:t>П</a:t>
            </a:r>
            <a:r>
              <a:rPr lang="ru-RU" sz="2800" i="1" dirty="0">
                <a:solidFill>
                  <a:srgbClr val="002060"/>
                </a:solidFill>
              </a:rPr>
              <a:t>. </a:t>
            </a:r>
            <a:r>
              <a:rPr lang="ru-RU" sz="2800" i="1" dirty="0" err="1">
                <a:solidFill>
                  <a:srgbClr val="002060"/>
                </a:solidFill>
              </a:rPr>
              <a:t>Лазарсфельда</a:t>
            </a:r>
            <a:r>
              <a:rPr lang="ru-RU" sz="2800" i="1" dirty="0">
                <a:solidFill>
                  <a:srgbClr val="002060"/>
                </a:solidFill>
              </a:rPr>
              <a:t> и Р. </a:t>
            </a:r>
            <a:r>
              <a:rPr lang="ru-RU" sz="2800" i="1" dirty="0" smtClean="0">
                <a:solidFill>
                  <a:srgbClr val="002060"/>
                </a:solidFill>
              </a:rPr>
              <a:t>Мертона</a:t>
            </a:r>
            <a:r>
              <a:rPr lang="ru-RU" sz="2800" i="1" dirty="0" smtClean="0"/>
              <a:t> </a:t>
            </a:r>
            <a:r>
              <a:rPr lang="ru-RU" sz="2800" dirty="0" smtClean="0"/>
              <a:t>– основанная на том, что сообщение, </a:t>
            </a:r>
            <a:r>
              <a:rPr lang="ru-RU" sz="2800" dirty="0"/>
              <a:t>посланное аудитории, достигает вначале наиболее авторитетного члена группы, а остальные в группе склонны прислушиваться к тем, кто для их окружения является наиболее влиятельным и </a:t>
            </a:r>
            <a:r>
              <a:rPr lang="ru-RU" sz="2800" dirty="0" smtClean="0"/>
              <a:t>компетентным.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82251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Мозаичная модель </a:t>
            </a:r>
            <a:r>
              <a:rPr lang="ru-RU" sz="2400" i="1" dirty="0">
                <a:solidFill>
                  <a:srgbClr val="002060"/>
                </a:solidFill>
              </a:rPr>
              <a:t>Л. </a:t>
            </a:r>
            <a:r>
              <a:rPr lang="ru-RU" sz="2400" i="1" dirty="0" smtClean="0">
                <a:solidFill>
                  <a:srgbClr val="002060"/>
                </a:solidFill>
              </a:rPr>
              <a:t>Бейкера </a:t>
            </a:r>
            <a:r>
              <a:rPr lang="ru-RU" sz="2400" dirty="0" smtClean="0"/>
              <a:t>– состоит из </a:t>
            </a:r>
            <a:r>
              <a:rPr lang="ru-RU" sz="2400" dirty="0"/>
              <a:t>кубиков, грани которых соответствуют источнику, получателю, посланию и каналу </a:t>
            </a:r>
            <a:r>
              <a:rPr lang="ru-RU" sz="2400" dirty="0" smtClean="0"/>
              <a:t>коммуникации.</a:t>
            </a:r>
          </a:p>
          <a:p>
            <a:pPr algn="just"/>
            <a:r>
              <a:rPr lang="ru-RU" sz="2400" i="1" dirty="0" smtClean="0"/>
              <a:t>Спиральная модель</a:t>
            </a:r>
            <a:r>
              <a:rPr lang="ru-RU" sz="2400" b="1" i="1" dirty="0" smtClean="0"/>
              <a:t> </a:t>
            </a:r>
            <a:r>
              <a:rPr lang="ru-RU" sz="2400" i="1" dirty="0">
                <a:solidFill>
                  <a:srgbClr val="002060"/>
                </a:solidFill>
              </a:rPr>
              <a:t>Ф. </a:t>
            </a:r>
            <a:r>
              <a:rPr lang="ru-RU" sz="2400" i="1" dirty="0" err="1" smtClean="0">
                <a:solidFill>
                  <a:srgbClr val="002060"/>
                </a:solidFill>
              </a:rPr>
              <a:t>Дэниса</a:t>
            </a:r>
            <a:r>
              <a:rPr lang="ru-RU" sz="2400" i="1" dirty="0" smtClean="0">
                <a:solidFill>
                  <a:srgbClr val="002060"/>
                </a:solidFill>
              </a:rPr>
              <a:t> – </a:t>
            </a:r>
            <a:r>
              <a:rPr lang="ru-RU" sz="2400" dirty="0" smtClean="0"/>
              <a:t>коммуникационный цикл </a:t>
            </a:r>
            <a:r>
              <a:rPr lang="ru-RU" sz="2400" dirty="0"/>
              <a:t>не замыкается, коммуникация продвигается вперед, повторяя пройденные этапы развития на новом уровне – данная модель имеет динамическую </a:t>
            </a:r>
            <a:r>
              <a:rPr lang="ru-RU" sz="2400" dirty="0" smtClean="0"/>
              <a:t>природу.</a:t>
            </a:r>
          </a:p>
          <a:p>
            <a:pPr algn="just"/>
            <a:r>
              <a:rPr lang="ru-RU" sz="2400" i="1" dirty="0" smtClean="0"/>
              <a:t>Диффузная модель </a:t>
            </a:r>
            <a:r>
              <a:rPr lang="ru-RU" sz="2400" i="1" dirty="0">
                <a:solidFill>
                  <a:srgbClr val="002060"/>
                </a:solidFill>
              </a:rPr>
              <a:t>Э. </a:t>
            </a:r>
            <a:r>
              <a:rPr lang="ru-RU" sz="2400" i="1" dirty="0" err="1" smtClean="0">
                <a:solidFill>
                  <a:srgbClr val="002060"/>
                </a:solidFill>
              </a:rPr>
              <a:t>Роджерса</a:t>
            </a:r>
            <a:r>
              <a:rPr lang="ru-RU" sz="2400" i="1" dirty="0">
                <a:solidFill>
                  <a:srgbClr val="002060"/>
                </a:solidFill>
              </a:rPr>
              <a:t> </a:t>
            </a:r>
            <a:r>
              <a:rPr lang="ru-RU" sz="2400" dirty="0" smtClean="0"/>
              <a:t>– модель убеждения, основанная </a:t>
            </a:r>
            <a:r>
              <a:rPr lang="ru-RU" sz="2400" dirty="0"/>
              <a:t>на том, что первоначально необходимо убедить критические пять процентов, после чего дальше информация «растекается» по всем уровням объемной социальной структуры и ее уже невозможно остановить.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564230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Мозаичная модель </a:t>
            </a:r>
            <a:r>
              <a:rPr lang="ru-RU" sz="2400" i="1" dirty="0">
                <a:solidFill>
                  <a:srgbClr val="002060"/>
                </a:solidFill>
              </a:rPr>
              <a:t>Л. </a:t>
            </a:r>
            <a:r>
              <a:rPr lang="ru-RU" sz="2400" i="1" dirty="0" smtClean="0">
                <a:solidFill>
                  <a:srgbClr val="002060"/>
                </a:solidFill>
              </a:rPr>
              <a:t>Бейкера </a:t>
            </a:r>
            <a:r>
              <a:rPr lang="ru-RU" sz="2400" dirty="0" smtClean="0"/>
              <a:t>– состоит из </a:t>
            </a:r>
            <a:r>
              <a:rPr lang="ru-RU" sz="2400" dirty="0"/>
              <a:t>кубиков, грани которых соответствуют источнику, получателю, посланию и каналу </a:t>
            </a:r>
            <a:r>
              <a:rPr lang="ru-RU" sz="2400" dirty="0" smtClean="0"/>
              <a:t>коммуникации.</a:t>
            </a:r>
          </a:p>
          <a:p>
            <a:pPr algn="just"/>
            <a:r>
              <a:rPr lang="ru-RU" sz="2400" i="1" dirty="0" smtClean="0"/>
              <a:t>Спиральная модель</a:t>
            </a:r>
            <a:r>
              <a:rPr lang="ru-RU" sz="2400" b="1" i="1" dirty="0" smtClean="0"/>
              <a:t> </a:t>
            </a:r>
            <a:r>
              <a:rPr lang="ru-RU" sz="2400" i="1" dirty="0">
                <a:solidFill>
                  <a:srgbClr val="002060"/>
                </a:solidFill>
              </a:rPr>
              <a:t>Ф. </a:t>
            </a:r>
            <a:r>
              <a:rPr lang="ru-RU" sz="2400" i="1" dirty="0" err="1" smtClean="0">
                <a:solidFill>
                  <a:srgbClr val="002060"/>
                </a:solidFill>
              </a:rPr>
              <a:t>Дэниса</a:t>
            </a:r>
            <a:r>
              <a:rPr lang="ru-RU" sz="2400" i="1" dirty="0" smtClean="0">
                <a:solidFill>
                  <a:srgbClr val="002060"/>
                </a:solidFill>
              </a:rPr>
              <a:t> – </a:t>
            </a:r>
            <a:r>
              <a:rPr lang="ru-RU" sz="2400" dirty="0" smtClean="0"/>
              <a:t>коммуникационный цикл </a:t>
            </a:r>
            <a:r>
              <a:rPr lang="ru-RU" sz="2400" dirty="0"/>
              <a:t>не замыкается, коммуникация продвигается вперед, повторяя пройденные этапы развития на новом уровне – данная модель имеет динамическую </a:t>
            </a:r>
            <a:r>
              <a:rPr lang="ru-RU" sz="2400" dirty="0" smtClean="0"/>
              <a:t>природу.</a:t>
            </a:r>
          </a:p>
          <a:p>
            <a:pPr algn="just"/>
            <a:r>
              <a:rPr lang="ru-RU" sz="2400" i="1" dirty="0" smtClean="0"/>
              <a:t>Диффузная модель </a:t>
            </a:r>
            <a:r>
              <a:rPr lang="ru-RU" sz="2400" i="1" dirty="0">
                <a:solidFill>
                  <a:srgbClr val="002060"/>
                </a:solidFill>
              </a:rPr>
              <a:t>Э. </a:t>
            </a:r>
            <a:r>
              <a:rPr lang="ru-RU" sz="2400" i="1" dirty="0" err="1" smtClean="0">
                <a:solidFill>
                  <a:srgbClr val="002060"/>
                </a:solidFill>
              </a:rPr>
              <a:t>Роджерса</a:t>
            </a:r>
            <a:r>
              <a:rPr lang="ru-RU" sz="2400" i="1" dirty="0">
                <a:solidFill>
                  <a:srgbClr val="002060"/>
                </a:solidFill>
              </a:rPr>
              <a:t> </a:t>
            </a:r>
            <a:r>
              <a:rPr lang="ru-RU" sz="2400" dirty="0" smtClean="0"/>
              <a:t>– модель убеждения, основанная </a:t>
            </a:r>
            <a:r>
              <a:rPr lang="ru-RU" sz="2400" dirty="0"/>
              <a:t>на том, что первоначально необходимо убедить критические пять процентов, после чего дальше информация «растекается» по всем уровням объемной социальной структуры и ее уже невозможно остановить.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47750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Коммуникативный процесс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i="1" dirty="0"/>
              <a:t>взаимодействие между различными субъектами коммуникации, при котором осуществляется обмен информацией. Он включает динамичную смену этапов формирования, передачи, приема, расшифровки и использования информации в обоих направлениях при взаимодействии </a:t>
            </a:r>
            <a:r>
              <a:rPr lang="ru-RU" i="1" dirty="0" err="1"/>
              <a:t>коммуникантов</a:t>
            </a:r>
            <a:r>
              <a:rPr lang="ru-RU" i="1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114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Коммуникативный процесс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i="1" dirty="0"/>
              <a:t>Коммуникационный процесс – это процесс передачи информации от одного человека к другому или между группами людей (группами и социальными институтами  и т.п.) по разным каналам и при помощи различных коммуникативных средств.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980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Коммуникативный процесс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i="1"/>
              <a:t>Модель коммуникации – это схематизированное, упрощенное отражение реального коммуникативного процесса, необходимый инструмент изучения и управления коммуникативным процессом.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265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hangingPunct="0"/>
            <a:r>
              <a:rPr lang="ru-RU" sz="2600" dirty="0"/>
              <a:t>линейные модели Шеннона-</a:t>
            </a:r>
            <a:r>
              <a:rPr lang="ru-RU" sz="2600" dirty="0" err="1"/>
              <a:t>Уивера</a:t>
            </a:r>
            <a:r>
              <a:rPr lang="ru-RU" sz="2600" dirty="0"/>
              <a:t>, У. </a:t>
            </a:r>
            <a:r>
              <a:rPr lang="ru-RU" sz="2600" dirty="0" err="1"/>
              <a:t>Шрамма</a:t>
            </a:r>
            <a:r>
              <a:rPr lang="ru-RU" sz="2600" dirty="0"/>
              <a:t>, Н. Винера и их модификации исследователями Дж. и </a:t>
            </a:r>
            <a:r>
              <a:rPr lang="ru-RU" sz="2600" dirty="0" err="1"/>
              <a:t>М.Рили</a:t>
            </a:r>
            <a:r>
              <a:rPr lang="ru-RU" sz="2600" dirty="0"/>
              <a:t>, Дж. </a:t>
            </a:r>
            <a:r>
              <a:rPr lang="ru-RU" sz="2600" dirty="0" err="1"/>
              <a:t>Гербнером</a:t>
            </a:r>
            <a:r>
              <a:rPr lang="ru-RU" sz="2600" dirty="0"/>
              <a:t>, К. Левиным;</a:t>
            </a:r>
          </a:p>
          <a:p>
            <a:pPr lvl="0" algn="just" hangingPunct="0"/>
            <a:r>
              <a:rPr lang="ru-RU" sz="2600" dirty="0"/>
              <a:t>нелинейные модели Т. </a:t>
            </a:r>
            <a:r>
              <a:rPr lang="ru-RU" sz="2600" dirty="0" err="1"/>
              <a:t>Ньюкомба</a:t>
            </a:r>
            <a:r>
              <a:rPr lang="ru-RU" sz="2600" dirty="0"/>
              <a:t>;</a:t>
            </a:r>
          </a:p>
          <a:p>
            <a:pPr lvl="0" algn="just" hangingPunct="0"/>
            <a:r>
              <a:rPr lang="ru-RU" sz="2600" dirty="0"/>
              <a:t>циркулярные модели </a:t>
            </a:r>
            <a:r>
              <a:rPr lang="ru-RU" sz="2600" dirty="0" err="1"/>
              <a:t>Уэстли</a:t>
            </a:r>
            <a:r>
              <a:rPr lang="ru-RU" sz="2600" dirty="0"/>
              <a:t> – </a:t>
            </a:r>
            <a:r>
              <a:rPr lang="ru-RU" sz="2600" dirty="0" err="1" smtClean="0"/>
              <a:t>МакЛина</a:t>
            </a:r>
            <a:r>
              <a:rPr lang="ru-RU" sz="2600" dirty="0"/>
              <a:t>,</a:t>
            </a:r>
            <a:r>
              <a:rPr lang="ru-RU" sz="2600" dirty="0" smtClean="0"/>
              <a:t> Г</a:t>
            </a:r>
            <a:r>
              <a:rPr lang="ru-RU" sz="2600" dirty="0"/>
              <a:t>. </a:t>
            </a:r>
            <a:r>
              <a:rPr lang="ru-RU" sz="2600" dirty="0" err="1"/>
              <a:t>Малецке</a:t>
            </a:r>
            <a:r>
              <a:rPr lang="ru-RU" sz="2600" dirty="0"/>
              <a:t>;</a:t>
            </a:r>
          </a:p>
          <a:p>
            <a:pPr lvl="0" algn="just" hangingPunct="0"/>
            <a:r>
              <a:rPr lang="ru-RU" sz="2600" dirty="0"/>
              <a:t>ступенчатые модели П. </a:t>
            </a:r>
            <a:r>
              <a:rPr lang="ru-RU" sz="2600" dirty="0" err="1"/>
              <a:t>Лазарсфельда</a:t>
            </a:r>
            <a:r>
              <a:rPr lang="ru-RU" sz="2600" dirty="0"/>
              <a:t> и Р. Мертона;</a:t>
            </a:r>
          </a:p>
          <a:p>
            <a:pPr lvl="0" algn="just" hangingPunct="0"/>
            <a:r>
              <a:rPr lang="ru-RU" sz="2600" dirty="0"/>
              <a:t>объемные модели: мозаичная модель Л. Бейкера, спиральная модель Ф. </a:t>
            </a:r>
            <a:r>
              <a:rPr lang="ru-RU" sz="2600" dirty="0" err="1"/>
              <a:t>Дэнса</a:t>
            </a:r>
            <a:r>
              <a:rPr lang="ru-RU" sz="2600" dirty="0"/>
              <a:t>, диффузная модель Э. </a:t>
            </a:r>
            <a:r>
              <a:rPr lang="ru-RU" sz="2600" dirty="0" err="1"/>
              <a:t>Роджерса</a:t>
            </a:r>
            <a:r>
              <a:rPr lang="ru-RU" sz="2600" dirty="0" smtClean="0"/>
              <a:t>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860801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Аристотель</a:t>
            </a:r>
            <a:r>
              <a:rPr lang="ru-RU" i="1" dirty="0" smtClean="0"/>
              <a:t> – «</a:t>
            </a:r>
            <a:r>
              <a:rPr lang="ru-RU" dirty="0" smtClean="0"/>
              <a:t>Риторика» </a:t>
            </a:r>
            <a:r>
              <a:rPr lang="ru-RU" i="1" dirty="0"/>
              <a:t>– </a:t>
            </a:r>
            <a:r>
              <a:rPr lang="ru-RU" dirty="0" smtClean="0"/>
              <a:t>речь   </a:t>
            </a:r>
            <a:r>
              <a:rPr lang="ru-RU" dirty="0"/>
              <a:t>слагается из трех элементов: из самого оратора, из предмета, о котором он говорит, и из лица, к которому он обращается.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ОРАТОР – РЕЧЬ – СЛУШАТЕЛЬ 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6539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i="1" dirty="0">
                <a:solidFill>
                  <a:srgbClr val="002060"/>
                </a:solidFill>
              </a:rPr>
              <a:t>Г. </a:t>
            </a:r>
            <a:r>
              <a:rPr lang="ru-RU" sz="2800" i="1" dirty="0" err="1">
                <a:solidFill>
                  <a:srgbClr val="002060"/>
                </a:solidFill>
              </a:rPr>
              <a:t>Лассуэл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</a:rPr>
              <a:t> </a:t>
            </a:r>
            <a:r>
              <a:rPr lang="ru-RU" sz="2800" i="1" dirty="0" smtClean="0"/>
              <a:t>– (1948 г.) </a:t>
            </a:r>
            <a:r>
              <a:rPr lang="ru-RU" sz="2800" dirty="0" smtClean="0"/>
              <a:t>– модель коммуникации </a:t>
            </a:r>
            <a:r>
              <a:rPr lang="ru-RU" sz="2800" dirty="0"/>
              <a:t>для ведения пропаганды в армейских </a:t>
            </a:r>
            <a:r>
              <a:rPr lang="ru-RU" sz="2800" dirty="0" smtClean="0"/>
              <a:t>подразделениях (массовой </a:t>
            </a:r>
            <a:r>
              <a:rPr lang="ru-RU" sz="2800" dirty="0"/>
              <a:t>коммуникации и любого коммуникативного </a:t>
            </a:r>
            <a:r>
              <a:rPr lang="ru-RU" sz="2800" dirty="0" smtClean="0"/>
              <a:t>действия). </a:t>
            </a:r>
            <a:r>
              <a:rPr lang="ru-RU" sz="2800" dirty="0"/>
              <a:t>Элементы коммуникации включены в модель в порядке ответа на  последовательно возникающие вопросы: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сообщает – ЧТО сообщает – по какому КАНАЛУ – КОМУ – с каким ЭФФЕКТОМ</a:t>
            </a:r>
          </a:p>
        </p:txBody>
      </p:sp>
    </p:spTree>
    <p:extLst>
      <p:ext uri="{BB962C8B-B14F-4D97-AF65-F5344CB8AC3E}">
        <p14:creationId xmlns:p14="http://schemas.microsoft.com/office/powerpoint/2010/main" val="1312032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25658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600" dirty="0" smtClean="0"/>
              <a:t>разделы </a:t>
            </a:r>
            <a:r>
              <a:rPr lang="ru-RU" sz="2600" dirty="0"/>
              <a:t>исследования коммуникативного процесса: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600" dirty="0"/>
              <a:t>1. Анализ управления процессами массовой </a:t>
            </a:r>
            <a:r>
              <a:rPr lang="ru-RU" sz="2600" dirty="0" smtClean="0"/>
              <a:t>коммуникации (изучение </a:t>
            </a:r>
            <a:r>
              <a:rPr lang="ru-RU" sz="2600" dirty="0"/>
              <a:t>факторов </a:t>
            </a:r>
            <a:r>
              <a:rPr lang="ru-RU" sz="2600" dirty="0" smtClean="0"/>
              <a:t>коммуникации).</a:t>
            </a:r>
            <a:endParaRPr lang="ru-RU" sz="26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600" dirty="0"/>
              <a:t>2. Анализ содержания передаваемых сообщений (в т. ч. статистический анализ </a:t>
            </a:r>
            <a:r>
              <a:rPr lang="ru-RU" sz="2600" dirty="0" smtClean="0"/>
              <a:t>их частоты).</a:t>
            </a:r>
            <a:endParaRPr lang="ru-RU" sz="26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600" dirty="0"/>
              <a:t>3. Анализ средств и каналов передаваемых </a:t>
            </a:r>
            <a:r>
              <a:rPr lang="ru-RU" sz="2600" dirty="0" smtClean="0"/>
              <a:t>сообщений, </a:t>
            </a:r>
            <a:r>
              <a:rPr lang="ru-RU" sz="2600" dirty="0"/>
              <a:t>в том числе выявление адекватных характеру передаваемых сообщений  и удобных для получателя средств – телефон, компьютер и т.п</a:t>
            </a:r>
            <a:r>
              <a:rPr lang="ru-RU" sz="2600" dirty="0" smtClean="0"/>
              <a:t>.</a:t>
            </a:r>
            <a:endParaRPr lang="ru-RU" sz="26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600" dirty="0"/>
              <a:t>4. Анализ аудитории (массовой, специализированной).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600" dirty="0"/>
              <a:t>5. Анализ результатов (эффекта) коммуникационного воздействия.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918639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модели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187220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i="1" dirty="0" smtClean="0"/>
              <a:t>Модель </a:t>
            </a:r>
            <a:r>
              <a:rPr lang="ru-RU" sz="2800" i="1" dirty="0">
                <a:solidFill>
                  <a:srgbClr val="002060"/>
                </a:solidFill>
              </a:rPr>
              <a:t>Шеннона-</a:t>
            </a:r>
            <a:r>
              <a:rPr lang="ru-RU" sz="2800" i="1" dirty="0" err="1">
                <a:solidFill>
                  <a:srgbClr val="002060"/>
                </a:solidFill>
              </a:rPr>
              <a:t>Уивера</a:t>
            </a:r>
            <a:r>
              <a:rPr lang="ru-RU" sz="2800" i="1" dirty="0"/>
              <a:t>,</a:t>
            </a:r>
            <a:r>
              <a:rPr lang="ru-RU" sz="2800" dirty="0"/>
              <a:t> основанная на аналогии с телефонной </a:t>
            </a:r>
            <a:r>
              <a:rPr lang="ru-RU" sz="2800" dirty="0" smtClean="0"/>
              <a:t>связью и включающая </a:t>
            </a:r>
            <a:r>
              <a:rPr lang="ru-RU" sz="2800" dirty="0"/>
              <a:t>источник информации, передатчик, сигнал, канал, приемник, получатель, источник помех</a:t>
            </a:r>
            <a:r>
              <a:rPr lang="ru-RU" sz="2800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12976"/>
            <a:ext cx="7776864" cy="34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7790217"/>
      </p:ext>
    </p:extLst>
  </p:cSld>
  <p:clrMapOvr>
    <a:masterClrMapping/>
  </p:clrMapOvr>
</p:sld>
</file>

<file path=ppt/theme/theme1.xml><?xml version="1.0" encoding="utf-8"?>
<a:theme xmlns:a="http://schemas.openxmlformats.org/drawingml/2006/main" name="66_Goldegg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66_Goldegg</Template>
  <TotalTime>207</TotalTime>
  <Words>951</Words>
  <Application>Microsoft Office PowerPoint</Application>
  <PresentationFormat>Экран (4:3)</PresentationFormat>
  <Paragraphs>75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66_Goldegg</vt:lpstr>
      <vt:lpstr>Коммуникационные технологии</vt:lpstr>
      <vt:lpstr>Коммуникативный процесс </vt:lpstr>
      <vt:lpstr>Коммуникативный процесс </vt:lpstr>
      <vt:lpstr>Коммуникативный процесс </vt:lpstr>
      <vt:lpstr>Структурные модели коммуникации</vt:lpstr>
      <vt:lpstr>Структурные модели коммуникации</vt:lpstr>
      <vt:lpstr>Структурные модели коммуникации</vt:lpstr>
      <vt:lpstr>Структурные модели коммуникации</vt:lpstr>
      <vt:lpstr>Структурные модели коммуникации</vt:lpstr>
      <vt:lpstr>Структурные модели коммуникации</vt:lpstr>
      <vt:lpstr>Структурные модели коммуникации</vt:lpstr>
      <vt:lpstr>Структурные модели коммуникации</vt:lpstr>
      <vt:lpstr>Структурные модели коммуникации</vt:lpstr>
      <vt:lpstr>Структурные модели коммуникации</vt:lpstr>
      <vt:lpstr>Структурные модели коммуникации</vt:lpstr>
      <vt:lpstr>Структурные модели коммуникации</vt:lpstr>
      <vt:lpstr>Структурные модели коммуникации</vt:lpstr>
      <vt:lpstr>Структурные модели коммуникации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Гриненко</dc:creator>
  <cp:lastModifiedBy>Гриненко</cp:lastModifiedBy>
  <cp:revision>19</cp:revision>
  <dcterms:created xsi:type="dcterms:W3CDTF">2011-10-14T12:55:27Z</dcterms:created>
  <dcterms:modified xsi:type="dcterms:W3CDTF">2012-01-29T18:38:04Z</dcterms:modified>
</cp:coreProperties>
</file>